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18"/>
  </p:notesMasterIdLst>
  <p:sldIdLst>
    <p:sldId id="258" r:id="rId3"/>
    <p:sldId id="353" r:id="rId4"/>
    <p:sldId id="392" r:id="rId5"/>
    <p:sldId id="393" r:id="rId6"/>
    <p:sldId id="417" r:id="rId7"/>
    <p:sldId id="418" r:id="rId8"/>
    <p:sldId id="419" r:id="rId9"/>
    <p:sldId id="394" r:id="rId10"/>
    <p:sldId id="421" r:id="rId11"/>
    <p:sldId id="422" r:id="rId12"/>
    <p:sldId id="423" r:id="rId13"/>
    <p:sldId id="424" r:id="rId14"/>
    <p:sldId id="425" r:id="rId15"/>
    <p:sldId id="426" r:id="rId16"/>
    <p:sldId id="314" r:id="rId17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853" autoAdjust="0"/>
  </p:normalViewPr>
  <p:slideViewPr>
    <p:cSldViewPr>
      <p:cViewPr>
        <p:scale>
          <a:sx n="108" d="100"/>
          <a:sy n="108" d="100"/>
        </p:scale>
        <p:origin x="-1040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1/30/15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Alternatives to Git are subversion, mercurial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Alternatives </a:t>
            </a:r>
            <a:r>
              <a:rPr lang="en-US" smtClean="0"/>
              <a:t>to Git are </a:t>
            </a:r>
            <a:r>
              <a:rPr lang="en-US" dirty="0" smtClean="0"/>
              <a:t>subversion, mercurial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Alternatives </a:t>
            </a:r>
            <a:r>
              <a:rPr lang="en-US" smtClean="0"/>
              <a:t>to Git are </a:t>
            </a:r>
            <a:r>
              <a:rPr lang="en-US" dirty="0" smtClean="0"/>
              <a:t>subversion, mercurial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Alternatives to Git are subversion, mercurial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 dirty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" TargetMode="External"/><Relationship Id="rId4" Type="http://schemas.openxmlformats.org/officeDocument/2006/relationships/hyperlink" Target="https://github.com/bbalin12/DAT5_BOS_students" TargetMode="External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9431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GIT AND GITHUB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COMMITTING TO YOUR fork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104900"/>
            <a:ext cx="50292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Under ‘Summary’, write a summary of the changes you made.  </a:t>
            </a:r>
          </a:p>
          <a:p>
            <a:pPr marL="285750" indent="-285750" algn="l"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Click the gray button with two circular arrows next to ‘Uncommitted Changes’ to both commit your work locally and sync your work to your remote </a:t>
            </a:r>
            <a:r>
              <a:rPr lang="en-US" sz="2000" dirty="0" err="1" smtClean="0">
                <a:latin typeface="Helvetica"/>
                <a:ea typeface="Heiti TC Light"/>
                <a:cs typeface="Helvetica"/>
              </a:rPr>
              <a:t>GitHub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 fork. </a:t>
            </a:r>
            <a:r>
              <a:rPr lang="en-US" sz="2000" dirty="0">
                <a:latin typeface="Helvetica"/>
                <a:ea typeface="Heiti TC Light"/>
                <a:cs typeface="Helvetica"/>
              </a:rPr>
              <a:t> 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The button should turn green once you do this.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Click ‘Commit and Sync’.</a:t>
            </a: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224" y="998650"/>
            <a:ext cx="3548513" cy="376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578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Issuing a pull request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104900"/>
            <a:ext cx="5029200" cy="30572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You’ve now committed your changes to your remote fork of the </a:t>
            </a:r>
            <a:r>
              <a:rPr lang="en-US" sz="2000" dirty="0">
                <a:latin typeface="Helvetica"/>
                <a:cs typeface="Helvetica"/>
              </a:rPr>
              <a:t>DAT5_BOS_students </a:t>
            </a:r>
            <a:r>
              <a:rPr lang="en-US" sz="2000" dirty="0" smtClean="0">
                <a:latin typeface="Helvetica"/>
                <a:cs typeface="Helvetica"/>
              </a:rPr>
              <a:t>repo. </a:t>
            </a: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Now, click on the green button with two circular arrows to the right of the ‘branch: master’ button (see graphic to the right). </a:t>
            </a: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137" y="1257300"/>
            <a:ext cx="3133857" cy="199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65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Issuing a pull request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104900"/>
            <a:ext cx="5638800" cy="28110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On the next page, you should see your changes.  Click the ‘Create Pull Request’ button to submit the request to the base master repo. </a:t>
            </a: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On the next page, put a message in for the pull request, and click ‘Create Pull Request’ again.</a:t>
            </a: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3915" y="1104900"/>
            <a:ext cx="2929054" cy="2743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137" y="3238500"/>
            <a:ext cx="3733800" cy="144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1548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Issuing a pull request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104900"/>
            <a:ext cx="8458200" cy="20723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You should see a confirmation page. </a:t>
            </a: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On my end, I will receive a pull request e-mail with the link to the page below.  If I click ‘Merge pull request’, your changes are automatically uploaded and included in the master DAT5_BOS_students repo.</a:t>
            </a: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7" y="2552700"/>
            <a:ext cx="4071938" cy="208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4613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Syncing your fork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104900"/>
            <a:ext cx="4114800" cy="1826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To pull changes to the master repo made by other users into your fork, click the ‘Sync’ button in the upper right hand of the </a:t>
            </a:r>
            <a:r>
              <a:rPr lang="en-US" sz="2000" dirty="0" err="1" smtClean="0">
                <a:latin typeface="Helvetica"/>
                <a:cs typeface="Helvetica"/>
              </a:rPr>
              <a:t>GitHub</a:t>
            </a:r>
            <a:r>
              <a:rPr lang="en-US" sz="2000" dirty="0" smtClean="0">
                <a:latin typeface="Helvetica"/>
                <a:cs typeface="Helvetica"/>
              </a:rPr>
              <a:t> GUI. </a:t>
            </a: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337" y="1104900"/>
            <a:ext cx="4299625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433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Questions?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GIT AND GITHUB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90537" y="1066800"/>
            <a:ext cx="8382001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	INTRODUCTION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	</a:t>
            </a:r>
            <a:r>
              <a:rPr lang="en-US" sz="2800" dirty="0" smtClean="0"/>
              <a:t>GIT &amp; GITHUB </a:t>
            </a:r>
            <a:br>
              <a:rPr lang="en-US" sz="2800" dirty="0" smtClean="0"/>
            </a:br>
            <a:r>
              <a:rPr lang="en-US" sz="2800" dirty="0" smtClean="0"/>
              <a:t>III. 	FORKING A REPOSITORY </a:t>
            </a:r>
            <a:br>
              <a:rPr lang="en-US" sz="2800" dirty="0" smtClean="0"/>
            </a:br>
            <a:r>
              <a:rPr lang="en-US" sz="2800" dirty="0" smtClean="0"/>
              <a:t>IV. 	Committing to your fork</a:t>
            </a:r>
            <a:br>
              <a:rPr lang="en-US" sz="2800" dirty="0" smtClean="0"/>
            </a:br>
            <a:r>
              <a:rPr lang="en-US" sz="2800" dirty="0" smtClean="0"/>
              <a:t>V. 	Issuing a pull request</a:t>
            </a:r>
            <a:br>
              <a:rPr lang="en-US" sz="2800" dirty="0" smtClean="0"/>
            </a:br>
            <a:r>
              <a:rPr lang="en-US" sz="2800" dirty="0" smtClean="0"/>
              <a:t>VI. 	Syncing your fork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Why SHOULD I learn </a:t>
            </a:r>
            <a:r>
              <a:rPr lang="en-US" dirty="0"/>
              <a:t>version control?</a:t>
            </a:r>
            <a:endParaRPr lang="en-US" dirty="0" smtClean="0">
              <a:latin typeface="PFDinTextCompPro-Bold" charset="0"/>
              <a:ea typeface="ＭＳ Ｐゴシック" charset="0"/>
              <a:cs typeface="PFDinTextCompPro-Bold" charset="0"/>
              <a:sym typeface="PFDinTextCompPro-Bold" charset="0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104900"/>
            <a:ext cx="5334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Version control lets you control how your code is edited and used – and really helps when you’re recovering from a breakage!</a:t>
            </a:r>
          </a:p>
          <a:p>
            <a:pPr algn="l"/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It also enables </a:t>
            </a:r>
            <a:r>
              <a:rPr lang="en-US" sz="2000" dirty="0">
                <a:latin typeface="Helvetica"/>
                <a:cs typeface="Helvetica"/>
              </a:rPr>
              <a:t>teams to easily collaborate on the same </a:t>
            </a:r>
            <a:r>
              <a:rPr lang="en-US" sz="2000" dirty="0" smtClean="0">
                <a:latin typeface="Helvetica"/>
                <a:cs typeface="Helvetica"/>
              </a:rPr>
              <a:t>codebase.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It enables </a:t>
            </a:r>
            <a:r>
              <a:rPr lang="en-US" sz="2000" dirty="0">
                <a:latin typeface="Helvetica"/>
                <a:cs typeface="Helvetica"/>
              </a:rPr>
              <a:t>you to contribute to </a:t>
            </a:r>
            <a:r>
              <a:rPr lang="en-US" sz="2000" dirty="0" smtClean="0">
                <a:latin typeface="Helvetica"/>
                <a:cs typeface="Helvetica"/>
              </a:rPr>
              <a:t>open-source projects.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And, it’s an attractive </a:t>
            </a:r>
            <a:r>
              <a:rPr lang="en-US" sz="2000" dirty="0">
                <a:latin typeface="Helvetica"/>
                <a:cs typeface="Helvetica"/>
              </a:rPr>
              <a:t>skill for </a:t>
            </a:r>
            <a:r>
              <a:rPr lang="en-US" sz="2000" dirty="0" smtClean="0">
                <a:latin typeface="Helvetica"/>
                <a:cs typeface="Helvetica"/>
              </a:rPr>
              <a:t>employment!</a:t>
            </a: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337" y="1257300"/>
            <a:ext cx="328733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4052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Git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028700"/>
            <a:ext cx="57912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Git is the most widely used version control system today.  </a:t>
            </a: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Git </a:t>
            </a:r>
            <a:r>
              <a:rPr lang="en-US" sz="2000" dirty="0" smtClean="0">
                <a:latin typeface="Helvetica"/>
                <a:cs typeface="Helvetica"/>
              </a:rPr>
              <a:t>tracks </a:t>
            </a:r>
            <a:r>
              <a:rPr lang="en-US" sz="2000" dirty="0">
                <a:latin typeface="Helvetica"/>
                <a:cs typeface="Helvetica"/>
              </a:rPr>
              <a:t>files and file changes in a repository </a:t>
            </a:r>
            <a:r>
              <a:rPr lang="en-US" sz="2000" dirty="0" smtClean="0">
                <a:latin typeface="Helvetica"/>
                <a:cs typeface="Helvetica"/>
              </a:rPr>
              <a:t>(called a “</a:t>
            </a:r>
            <a:r>
              <a:rPr lang="en-US" sz="2000" dirty="0">
                <a:latin typeface="Helvetica"/>
                <a:cs typeface="Helvetica"/>
              </a:rPr>
              <a:t>repo”</a:t>
            </a:r>
            <a:r>
              <a:rPr lang="en-US" sz="2000" dirty="0" smtClean="0">
                <a:latin typeface="Helvetica"/>
                <a:cs typeface="Helvetica"/>
              </a:rPr>
              <a:t>).</a:t>
            </a: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Repos are usually ‘pulled’ (downloaded), ‘pushed’ (uploaded).  Repos can also be ‘cloned’ or ‘forked’.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Push/pull commands are run from the command line. 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769591" y="1856758"/>
            <a:ext cx="3494088" cy="2012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256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Github</a:t>
            </a:r>
            <a:endParaRPr lang="en-US" dirty="0" smtClean="0">
              <a:latin typeface="PFDinTextCompPro-Bold" charset="0"/>
              <a:ea typeface="ＭＳ Ｐゴシック" charset="0"/>
              <a:cs typeface="PFDinTextCompPro-Bold" charset="0"/>
              <a:sym typeface="PFDinTextCompPro-Bold" charset="0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028700"/>
            <a:ext cx="61722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err="1" smtClean="0">
                <a:latin typeface=""/>
                <a:cs typeface=""/>
              </a:rPr>
              <a:t>GitHub</a:t>
            </a:r>
            <a:r>
              <a:rPr lang="en-US" sz="2000" dirty="0" smtClean="0">
                <a:latin typeface=""/>
                <a:cs typeface=""/>
              </a:rPr>
              <a:t> is a </a:t>
            </a:r>
            <a:r>
              <a:rPr lang="en-US" sz="2000" dirty="0">
                <a:latin typeface=""/>
                <a:cs typeface=""/>
              </a:rPr>
              <a:t>website, not a version control </a:t>
            </a:r>
            <a:r>
              <a:rPr lang="en-US" sz="2000" dirty="0" smtClean="0">
                <a:latin typeface=""/>
                <a:cs typeface=""/>
              </a:rPr>
              <a:t>system!</a:t>
            </a:r>
            <a:endParaRPr lang="en-US" sz="2000" dirty="0" smtClean="0">
              <a:latin typeface=""/>
              <a:ea typeface="Heiti TC Light"/>
              <a:cs typeface="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 smtClean="0">
              <a:latin typeface=""/>
              <a:ea typeface="Heiti TC Light"/>
              <a:cs typeface="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err="1" smtClean="0">
                <a:latin typeface=""/>
                <a:ea typeface="Heiti TC Light"/>
                <a:cs typeface=""/>
              </a:rPr>
              <a:t>GitHub</a:t>
            </a:r>
            <a:r>
              <a:rPr lang="en-US" sz="2000" dirty="0" smtClean="0">
                <a:latin typeface=""/>
                <a:ea typeface="Heiti TC Light"/>
                <a:cs typeface=""/>
              </a:rPr>
              <a:t> </a:t>
            </a:r>
            <a:r>
              <a:rPr lang="en-US" sz="2000" dirty="0" smtClean="0">
                <a:latin typeface=""/>
                <a:cs typeface=""/>
              </a:rPr>
              <a:t>allows </a:t>
            </a:r>
            <a:r>
              <a:rPr lang="en-US" sz="2000" dirty="0">
                <a:latin typeface=""/>
                <a:cs typeface=""/>
              </a:rPr>
              <a:t>you to put your </a:t>
            </a:r>
            <a:r>
              <a:rPr lang="en-US" sz="2000" dirty="0" smtClean="0">
                <a:latin typeface=""/>
                <a:cs typeface=""/>
              </a:rPr>
              <a:t>Git </a:t>
            </a:r>
            <a:r>
              <a:rPr lang="en-US" sz="2000" dirty="0">
                <a:latin typeface=""/>
                <a:cs typeface=""/>
              </a:rPr>
              <a:t>repos </a:t>
            </a:r>
            <a:r>
              <a:rPr lang="en-US" sz="2000" dirty="0" smtClean="0">
                <a:latin typeface=""/>
                <a:cs typeface=""/>
              </a:rPr>
              <a:t>online.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"/>
              <a:cs typeface="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"/>
                <a:cs typeface=""/>
              </a:rPr>
              <a:t>Benefits of </a:t>
            </a:r>
            <a:r>
              <a:rPr lang="en-US" sz="2000" dirty="0" err="1" smtClean="0">
                <a:latin typeface=""/>
                <a:cs typeface=""/>
              </a:rPr>
              <a:t>GitHub</a:t>
            </a:r>
            <a:r>
              <a:rPr lang="en-US" sz="2000" dirty="0" smtClean="0">
                <a:latin typeface=""/>
                <a:cs typeface=""/>
              </a:rPr>
              <a:t>:</a:t>
            </a:r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>
                <a:latin typeface=""/>
                <a:cs typeface=""/>
              </a:rPr>
              <a:t>Backup </a:t>
            </a:r>
            <a:r>
              <a:rPr lang="en-US" sz="2000" dirty="0">
                <a:latin typeface=""/>
                <a:cs typeface=""/>
              </a:rPr>
              <a:t>of </a:t>
            </a:r>
            <a:r>
              <a:rPr lang="en-US" sz="2000" dirty="0" smtClean="0">
                <a:latin typeface=""/>
                <a:cs typeface=""/>
              </a:rPr>
              <a:t>files</a:t>
            </a:r>
          </a:p>
          <a:p>
            <a:pPr marL="614363" lvl="1" indent="-285750" algn="l">
              <a:buFont typeface="Arial"/>
              <a:buChar char="•"/>
            </a:pPr>
            <a:r>
              <a:rPr lang="en-US" sz="2000" dirty="0" smtClean="0">
                <a:latin typeface=""/>
                <a:cs typeface=""/>
              </a:rPr>
              <a:t>Visual </a:t>
            </a:r>
            <a:r>
              <a:rPr lang="en-US" sz="2000" dirty="0">
                <a:latin typeface=""/>
                <a:cs typeface=""/>
              </a:rPr>
              <a:t>interface for navigating </a:t>
            </a:r>
            <a:r>
              <a:rPr lang="en-US" sz="2000" dirty="0" smtClean="0">
                <a:latin typeface=""/>
                <a:cs typeface=""/>
              </a:rPr>
              <a:t>repos</a:t>
            </a:r>
          </a:p>
          <a:p>
            <a:pPr marL="614363" lvl="1" indent="-285750" algn="l">
              <a:buFont typeface="Arial"/>
              <a:buChar char="•"/>
            </a:pPr>
            <a:r>
              <a:rPr lang="en-US" sz="2000" dirty="0">
                <a:latin typeface=""/>
                <a:cs typeface=""/>
              </a:rPr>
              <a:t>R</a:t>
            </a:r>
            <a:r>
              <a:rPr lang="en-US" sz="2000" dirty="0" smtClean="0">
                <a:latin typeface=""/>
                <a:cs typeface=""/>
              </a:rPr>
              <a:t>epo collaboration via ‘forking’</a:t>
            </a:r>
          </a:p>
          <a:p>
            <a:pPr marL="614363" lvl="1" indent="-285750" algn="l">
              <a:buFont typeface="Arial"/>
              <a:buChar char="•"/>
            </a:pPr>
            <a:endParaRPr lang="en-US" sz="2000" dirty="0" smtClean="0">
              <a:latin typeface=""/>
              <a:cs typeface="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err="1" smtClean="0">
                <a:latin typeface=""/>
                <a:cs typeface=""/>
              </a:rPr>
              <a:t>GitHub</a:t>
            </a:r>
            <a:r>
              <a:rPr lang="en-US" sz="2000" dirty="0" smtClean="0">
                <a:latin typeface=""/>
                <a:cs typeface=""/>
              </a:rPr>
              <a:t> requires Git, but Git does not require </a:t>
            </a:r>
            <a:r>
              <a:rPr lang="en-US" sz="2000" dirty="0" err="1" smtClean="0">
                <a:latin typeface=""/>
                <a:cs typeface=""/>
              </a:rPr>
              <a:t>GitHub</a:t>
            </a:r>
            <a:r>
              <a:rPr lang="en-US" sz="2000" dirty="0" smtClean="0">
                <a:latin typeface=""/>
                <a:cs typeface=""/>
              </a:rPr>
              <a:t>!</a:t>
            </a:r>
            <a:endParaRPr lang="en-US" sz="2000" dirty="0">
              <a:latin typeface=""/>
              <a:cs typeface="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137" y="1638300"/>
            <a:ext cx="3424417" cy="284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370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Github</a:t>
            </a: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 setup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028700"/>
            <a:ext cx="48768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Create </a:t>
            </a:r>
            <a:r>
              <a:rPr lang="en-US" sz="2000" dirty="0">
                <a:latin typeface="Helvetica"/>
                <a:cs typeface="Helvetica"/>
              </a:rPr>
              <a:t>an account at </a:t>
            </a:r>
            <a:r>
              <a:rPr lang="en-US" sz="2000" dirty="0" smtClean="0">
                <a:latin typeface="Helvetica"/>
                <a:cs typeface="Helvetica"/>
                <a:hlinkClick r:id="rId3"/>
              </a:rPr>
              <a:t>http:</a:t>
            </a:r>
            <a:r>
              <a:rPr lang="en-US" sz="2000" dirty="0">
                <a:latin typeface="Helvetica"/>
                <a:cs typeface="Helvetica"/>
                <a:hlinkClick r:id="rId3"/>
              </a:rPr>
              <a:t>//github.com</a:t>
            </a:r>
            <a:r>
              <a:rPr lang="en-US" sz="2000" dirty="0" smtClean="0">
                <a:latin typeface="Helvetica"/>
                <a:cs typeface="Helvetica"/>
                <a:hlinkClick r:id="rId3"/>
              </a:rPr>
              <a:t>/</a:t>
            </a:r>
            <a:r>
              <a:rPr lang="en-US" sz="2000" dirty="0" smtClean="0">
                <a:latin typeface="Helvetica"/>
                <a:cs typeface="Helvetica"/>
              </a:rPr>
              <a:t>.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Download the </a:t>
            </a:r>
            <a:r>
              <a:rPr lang="en-US" sz="2000" dirty="0" err="1" smtClean="0">
                <a:latin typeface="Helvetica"/>
                <a:cs typeface="Helvetica"/>
              </a:rPr>
              <a:t>GitHub</a:t>
            </a:r>
            <a:r>
              <a:rPr lang="en-US" sz="2000" dirty="0" smtClean="0">
                <a:latin typeface="Helvetica"/>
                <a:cs typeface="Helvetica"/>
              </a:rPr>
              <a:t> GUI client (available for either Mac or PC) and link it to your </a:t>
            </a:r>
            <a:r>
              <a:rPr lang="en-US" sz="2000" dirty="0" err="1" smtClean="0">
                <a:latin typeface="Helvetica"/>
                <a:cs typeface="Helvetica"/>
              </a:rPr>
              <a:t>GitHub</a:t>
            </a:r>
            <a:r>
              <a:rPr lang="en-US" sz="2000" dirty="0" smtClean="0">
                <a:latin typeface="Helvetica"/>
                <a:cs typeface="Helvetica"/>
              </a:rPr>
              <a:t> account.  Links to both download URLs are on the class homepage.</a:t>
            </a:r>
          </a:p>
          <a:p>
            <a:pPr algn="l"/>
            <a:endParaRPr lang="en-US" sz="2000" dirty="0" smtClean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latin typeface="Helvetica"/>
                <a:cs typeface="Helvetica"/>
              </a:rPr>
              <a:t>Navigate </a:t>
            </a:r>
            <a:r>
              <a:rPr lang="en-US" sz="2000" dirty="0" smtClean="0">
                <a:latin typeface="Helvetica"/>
                <a:cs typeface="Helvetica"/>
              </a:rPr>
              <a:t>to:</a:t>
            </a: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6737" y="4152900"/>
            <a:ext cx="57912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latin typeface="Helvetica"/>
                <a:cs typeface="Helvetica"/>
                <a:hlinkClick r:id="rId4"/>
              </a:rPr>
              <a:t>https://github.com/bbalin12/DAT5_BOS_students</a:t>
            </a:r>
            <a:r>
              <a:rPr lang="en-US" sz="2000" dirty="0">
                <a:latin typeface="Helvetica"/>
                <a:cs typeface="Helvetica"/>
              </a:rPr>
              <a:t>.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3537" y="952500"/>
            <a:ext cx="3429000" cy="307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8679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FORKING a REPOSITORY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028700"/>
            <a:ext cx="71628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On DAT5_BOS_students, click the ‘Fork’ button in the upper-right hand side of your screen.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algn="l"/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Navigate to your newly-created  fork – it should look like                                    {</a:t>
            </a:r>
            <a:r>
              <a:rPr lang="en-US" sz="2000" dirty="0" err="1" smtClean="0">
                <a:latin typeface="Helvetica"/>
                <a:cs typeface="Helvetica"/>
              </a:rPr>
              <a:t>yourname</a:t>
            </a:r>
            <a:r>
              <a:rPr lang="en-US" sz="2000" dirty="0" smtClean="0">
                <a:latin typeface="Helvetica"/>
                <a:cs typeface="Helvetica"/>
              </a:rPr>
              <a:t>}/DAT5_BOS_students.</a:t>
            </a:r>
          </a:p>
          <a:p>
            <a:pPr marL="285750" indent="-285750" algn="l"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  <a:p>
            <a:pPr algn="l"/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Click ‘Clone in Desktop.’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37" y="1714500"/>
            <a:ext cx="7915275" cy="5496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t="47412" b="12201"/>
          <a:stretch/>
        </p:blipFill>
        <p:spPr>
          <a:xfrm>
            <a:off x="642937" y="3924300"/>
            <a:ext cx="2272772" cy="9407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937" y="3009900"/>
            <a:ext cx="3048000" cy="50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023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FORKING A REPOSITORY 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104900"/>
            <a:ext cx="35814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Your </a:t>
            </a:r>
            <a:r>
              <a:rPr lang="en-US" sz="2000" dirty="0" err="1" smtClean="0">
                <a:latin typeface="Helvetica"/>
                <a:ea typeface="Heiti TC Light"/>
                <a:cs typeface="Helvetica"/>
              </a:rPr>
              <a:t>GitHub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 GUI client should automatically open.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Designate the folder name you will clone the repo into, as well as where you will be saving the folder. 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You should now see the cloned repo in your ‘My Documents’ or equivalent folder.</a:t>
            </a: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537" y="1333500"/>
            <a:ext cx="4531023" cy="191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199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COMMITTING TO YOUR FORK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>
              <a:latin typeface="PFDinTextCompPro-Bold" charset="0"/>
              <a:ea typeface="ＭＳ Ｐゴシック" charset="0"/>
              <a:cs typeface="PFDinTextCompPro-Bold" charset="0"/>
              <a:sym typeface="PFDinTextCompPro-Bold" charset="0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104900"/>
            <a:ext cx="5029200" cy="42883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Create a new folder within your fork of the </a:t>
            </a:r>
            <a:r>
              <a:rPr lang="en-US" sz="2000" dirty="0" smtClean="0">
                <a:latin typeface="Helvetica"/>
                <a:cs typeface="Helvetica"/>
              </a:rPr>
              <a:t>DAT5_BOS_students repo.</a:t>
            </a:r>
            <a:r>
              <a:rPr lang="en-US" sz="2000" dirty="0">
                <a:latin typeface="Helvetica"/>
                <a:ea typeface="Heiti TC Light"/>
                <a:cs typeface="Helvetica"/>
              </a:rPr>
              <a:t> 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It should have the same name as your desired user name (mine is bbalin12). </a:t>
            </a: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Save your Pandas homework to that folder.</a:t>
            </a: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Go back to your </a:t>
            </a:r>
            <a:r>
              <a:rPr lang="en-US" sz="2000" dirty="0" err="1" smtClean="0">
                <a:latin typeface="Helvetica"/>
                <a:ea typeface="Heiti TC Light"/>
                <a:cs typeface="Helvetica"/>
              </a:rPr>
              <a:t>GitHub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 GUI.  Under </a:t>
            </a:r>
            <a:r>
              <a:rPr lang="en-US" sz="2000" dirty="0" smtClean="0">
                <a:latin typeface="Helvetica"/>
                <a:cs typeface="Helvetica"/>
              </a:rPr>
              <a:t>DAT5_BOS_students, you should see your folder and file listed under ‘Uncommitted Changes.’  </a:t>
            </a: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The contents of your file should appear to the right.</a:t>
            </a: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lnSpc>
                <a:spcPct val="80000"/>
              </a:lnSpc>
              <a:buFont typeface="Arial"/>
              <a:buChar char="•"/>
            </a:pPr>
            <a:endParaRPr lang="en-US" sz="2000" dirty="0" smtClean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424" y="1181100"/>
            <a:ext cx="3548513" cy="376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9368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18581</TotalTime>
  <Pages>0</Pages>
  <Words>738</Words>
  <Characters>0</Characters>
  <Application>Microsoft Macintosh PowerPoint</Application>
  <PresentationFormat>Custom</PresentationFormat>
  <Lines>0</Lines>
  <Paragraphs>119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GA_Instructor_Template_Deck</vt:lpstr>
      <vt:lpstr>Agenda</vt:lpstr>
      <vt:lpstr>GIT AND GITHUB</vt:lpstr>
      <vt:lpstr>I.  INTRODUCTION II.  GIT &amp; GITHUB  III.  FORKING A REPOSITORY  IV.  Committing to your fork V.  Issuing a pull request VI.  Syncing your fork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Velislava Petkova</cp:lastModifiedBy>
  <cp:revision>690</cp:revision>
  <dcterms:modified xsi:type="dcterms:W3CDTF">2015-01-31T21:02:15Z</dcterms:modified>
</cp:coreProperties>
</file>